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Amatic SC"/>
      <p:regular r:id="rId31"/>
      <p:bold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Source Code Pr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maticSC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font" Target="fonts/AmaticSC-bold.fntdata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SourceCodePro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SourceCodePro-italic.fntdata"/><Relationship Id="rId16" Type="http://schemas.openxmlformats.org/officeDocument/2006/relationships/slide" Target="slides/slide11.xml"/><Relationship Id="rId38" Type="http://schemas.openxmlformats.org/officeDocument/2006/relationships/font" Target="fonts/SourceCodePr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d41064d5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d41064d5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d41064d5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d41064d5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d41064d5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d41064d5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d41064d5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d41064d5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d41064d5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d41064d5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d41064d5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d41064d5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d41064d5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d41064d5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d41064d5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d41064d5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d41064d5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d41064d5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d41064d5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d41064d5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6f59039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6f5903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f51099fb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f51099fb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f51099fb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f51099fb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f51099fb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f51099fb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f51099fb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f51099fb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f51099fb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f51099fb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59039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5903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59039d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5903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d41064d5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d41064d5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59039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5903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d41064d5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d41064d5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d41064d5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d41064d5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d41064d5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d41064d5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ru.wikipedia.org/wiki/%D0%9C%D0%B0%D0%BD%D0%B4%D0%B5%D0%BB%D1%8C%D0%B1%D1%80%D0%BE%D1%82,_%D0%91%D0%B5%D0%BD%D1%83%D0%B0" TargetMode="External"/><Relationship Id="rId4" Type="http://schemas.openxmlformats.org/officeDocument/2006/relationships/hyperlink" Target="https://ru.wikipedia.org/wiki/%D0%9A%D0%BE%D0%BC%D0%BF%D0%BB%D0%B5%D0%BA%D1%81%D0%BD%D0%B0%D1%8F_%D0%BF%D0%BB%D0%BE%D1%81%D0%BA%D0%BE%D1%81%D1%82%D1%8C" TargetMode="External"/><Relationship Id="rId5" Type="http://schemas.openxmlformats.org/officeDocument/2006/relationships/hyperlink" Target="https://ru.wikipedia.org/wiki/%D0%A0%D0%B5%D0%BA%D1%83%D1%80%D1%80%D0%B5%D0%BD%D1%82%D0%BD%D0%B0%D1%8F_%D1%84%D0%BE%D1%80%D0%BC%D1%83%D0%BB%D0%B0" TargetMode="External"/><Relationship Id="rId6" Type="http://schemas.openxmlformats.org/officeDocument/2006/relationships/image" Target="../media/image27.png"/><Relationship Id="rId7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hyperlink" Target="https://y4thxd.csb.app/" TargetMode="External"/><Relationship Id="rId5" Type="http://schemas.openxmlformats.org/officeDocument/2006/relationships/hyperlink" Target="https://zxpv7.csb.app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hyperlink" Target="https://github.com/pmndrs/drei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pavelpave/FPS-GAME-3D" TargetMode="External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gif"/><Relationship Id="rId4" Type="http://schemas.openxmlformats.org/officeDocument/2006/relationships/image" Target="../media/image38.gif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mrdoob/three.js/" TargetMode="External"/><Relationship Id="rId4" Type="http://schemas.openxmlformats.org/officeDocument/2006/relationships/hyperlink" Target="https://github.com/kripken/ammo.js/" TargetMode="External"/><Relationship Id="rId5" Type="http://schemas.openxmlformats.org/officeDocument/2006/relationships/hyperlink" Target="https://github.com/bulletphysics/bullet3" TargetMode="External"/><Relationship Id="rId6" Type="http://schemas.openxmlformats.org/officeDocument/2006/relationships/hyperlink" Target="https://pmndrs.github.io/cannon-es/examples/performance" TargetMode="External"/><Relationship Id="rId7" Type="http://schemas.openxmlformats.org/officeDocument/2006/relationships/image" Target="../media/image28.png"/><Relationship Id="rId8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gif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ru.wikipedia.org/wiki/%D0%9F%D1%80%D0%BE%D0%B3%D1%80%D0%B0%D0%BC%D0%BC%D0%B8%D1%80%D0%BE%D0%B2%D0%B0%D0%BD%D0%B8%D0%B5" TargetMode="External"/><Relationship Id="rId4" Type="http://schemas.openxmlformats.org/officeDocument/2006/relationships/hyperlink" Target="https://ru.wikipedia.org/wiki/%D0%A8%D0%B5%D0%B9%D0%B4%D0%B5%D1%80" TargetMode="External"/><Relationship Id="rId5" Type="http://schemas.openxmlformats.org/officeDocument/2006/relationships/hyperlink" Target="https://ru.wikipedia.org/wiki/%D0%A0%D0%B0%D1%81%D1%82%D0%B5%D1%80%D0%B8%D0%B7%D0%B0%D1%86%D0%B8%D1%8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223025" y="72270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Разработка VR-игры в Web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ВЕСНА</a:t>
            </a:r>
            <a:r>
              <a:rPr lang="ru"/>
              <a:t>-2022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75" y="162400"/>
            <a:ext cx="17145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68000" y="2734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PIPELINE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250" y="1176225"/>
            <a:ext cx="5719501" cy="3269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10400" y="1202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Простой пример 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00" y="996100"/>
            <a:ext cx="6005781" cy="3809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3"/>
          <p:cNvCxnSpPr/>
          <p:nvPr/>
        </p:nvCxnSpPr>
        <p:spPr>
          <a:xfrm>
            <a:off x="2612050" y="1023875"/>
            <a:ext cx="40311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3"/>
          <p:cNvSpPr txBox="1"/>
          <p:nvPr/>
        </p:nvSpPr>
        <p:spPr>
          <a:xfrm>
            <a:off x="6691375" y="827825"/>
            <a:ext cx="22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переменные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48" name="Google Shape;148;p23"/>
          <p:cNvCxnSpPr/>
          <p:nvPr/>
        </p:nvCxnSpPr>
        <p:spPr>
          <a:xfrm flipH="1" rot="10800000">
            <a:off x="2434700" y="2821625"/>
            <a:ext cx="41760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23"/>
          <p:cNvSpPr txBox="1"/>
          <p:nvPr/>
        </p:nvSpPr>
        <p:spPr>
          <a:xfrm>
            <a:off x="6635050" y="2614750"/>
            <a:ext cx="18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константы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50" name="Google Shape;150;p23"/>
          <p:cNvCxnSpPr>
            <a:endCxn id="151" idx="1"/>
          </p:cNvCxnSpPr>
          <p:nvPr/>
        </p:nvCxnSpPr>
        <p:spPr>
          <a:xfrm flipH="1" rot="10800000">
            <a:off x="1205275" y="4174475"/>
            <a:ext cx="5744100" cy="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23"/>
          <p:cNvSpPr txBox="1"/>
          <p:nvPr/>
        </p:nvSpPr>
        <p:spPr>
          <a:xfrm>
            <a:off x="6949375" y="3974375"/>
            <a:ext cx="18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точка входа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52" name="Google Shape;152;p23"/>
          <p:cNvCxnSpPr/>
          <p:nvPr/>
        </p:nvCxnSpPr>
        <p:spPr>
          <a:xfrm flipH="1" rot="10800000">
            <a:off x="1322150" y="3732625"/>
            <a:ext cx="55062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23"/>
          <p:cNvSpPr txBox="1"/>
          <p:nvPr/>
        </p:nvSpPr>
        <p:spPr>
          <a:xfrm>
            <a:off x="6828475" y="3536575"/>
            <a:ext cx="20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основной алгоритм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54" name="Google Shape;154;p23"/>
          <p:cNvCxnSpPr>
            <a:endCxn id="155" idx="1"/>
          </p:cNvCxnSpPr>
          <p:nvPr/>
        </p:nvCxnSpPr>
        <p:spPr>
          <a:xfrm flipH="1" rot="10800000">
            <a:off x="1402750" y="3180375"/>
            <a:ext cx="5232300" cy="2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3"/>
          <p:cNvSpPr txBox="1"/>
          <p:nvPr/>
        </p:nvSpPr>
        <p:spPr>
          <a:xfrm>
            <a:off x="6635050" y="2980275"/>
            <a:ext cx="16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утилиты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56" name="Google Shape;156;p23"/>
          <p:cNvCxnSpPr>
            <a:endCxn id="155" idx="1"/>
          </p:cNvCxnSpPr>
          <p:nvPr/>
        </p:nvCxnSpPr>
        <p:spPr>
          <a:xfrm>
            <a:off x="1088350" y="2982975"/>
            <a:ext cx="5546700" cy="1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389600"/>
            <a:ext cx="2808000" cy="16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Мно́жество </a:t>
            </a:r>
            <a:r>
              <a:rPr b="1" lang="ru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Мандельбро́та</a:t>
            </a:r>
            <a:r>
              <a:rPr lang="ru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— это множество таких точек </a:t>
            </a:r>
            <a:r>
              <a:rPr b="1" i="1" lang="ru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ru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на </a:t>
            </a:r>
            <a:r>
              <a:rPr lang="ru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комплексной плоскости</a:t>
            </a:r>
            <a:r>
              <a:rPr lang="ru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для которых </a:t>
            </a:r>
            <a:r>
              <a:rPr lang="ru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рекуррентное соотношение</a:t>
            </a:r>
            <a:r>
              <a:rPr lang="ru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задаёт ограниченную последовательность.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7789" y="765312"/>
            <a:ext cx="5656209" cy="317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800" y="2181194"/>
            <a:ext cx="2359850" cy="3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THREEJS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450" y="555588"/>
            <a:ext cx="7010400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 rotWithShape="1">
          <a:blip r:embed="rId4">
            <a:alphaModFix/>
          </a:blip>
          <a:srcRect b="0" l="0" r="4789" t="0"/>
          <a:stretch/>
        </p:blipFill>
        <p:spPr>
          <a:xfrm>
            <a:off x="1747450" y="2911425"/>
            <a:ext cx="7010401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481900" y="207775"/>
            <a:ext cx="8369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бы нам с вами объединить то что мы любим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850" y="1911235"/>
            <a:ext cx="4403151" cy="220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575" y="1688038"/>
            <a:ext cx="238125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/>
          <p:nvPr/>
        </p:nvSpPr>
        <p:spPr>
          <a:xfrm>
            <a:off x="3500550" y="2257225"/>
            <a:ext cx="1561500" cy="1509600"/>
          </a:xfrm>
          <a:prstGeom prst="mathPlus">
            <a:avLst>
              <a:gd fmla="val 23520" name="adj1"/>
            </a:avLst>
          </a:prstGeom>
          <a:gradFill>
            <a:gsLst>
              <a:gs pos="0">
                <a:schemeClr val="dk2"/>
              </a:gs>
              <a:gs pos="100000">
                <a:srgbClr val="4A86E8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282100" y="333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Очевидные минусы</a:t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100" y="381825"/>
            <a:ext cx="5749099" cy="44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185900" y="1345500"/>
            <a:ext cx="2774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императивность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проблемы с памятью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сомнительные конструкции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сложности с поддержкой кодовой базы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отсутствие необходимой экосистемы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6075" y="648825"/>
            <a:ext cx="2808000" cy="8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Менее очевидные плюсы</a:t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25" y="333163"/>
            <a:ext cx="5749099" cy="44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316075" y="2134375"/>
            <a:ext cx="2774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отсутствие работы с setState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возможность построение привычной структуры JSX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скорость работы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696525" y="7998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REACT-THREE-FIBER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Amatic SC"/>
                <a:ea typeface="Amatic SC"/>
                <a:cs typeface="Amatic SC"/>
                <a:sym typeface="Amatic SC"/>
              </a:rPr>
              <a:t>это выглядит гораздо интереснее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025" y="115375"/>
            <a:ext cx="44297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763150" y="318800"/>
            <a:ext cx="517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ДОЛГОЖДАННАЯ ЭКОСИСТЕМА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185900" y="1456850"/>
            <a:ext cx="6867000" cy="24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b="1" lang="ru" sz="1000" u="sng">
                <a:latin typeface="Courier New"/>
                <a:ea typeface="Courier New"/>
                <a:cs typeface="Courier New"/>
                <a:sym typeface="Courier New"/>
              </a:rPr>
              <a:t>@react-three/gltfjsx</a:t>
            </a:r>
            <a:r>
              <a:rPr b="1" lang="ru" sz="1000">
                <a:latin typeface="Courier New"/>
                <a:ea typeface="Courier New"/>
                <a:cs typeface="Courier New"/>
                <a:sym typeface="Courier New"/>
              </a:rPr>
              <a:t> – turns GLTFs into JSX components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b="1" lang="ru" sz="1000" u="sng">
                <a:latin typeface="Courier New"/>
                <a:ea typeface="Courier New"/>
                <a:cs typeface="Courier New"/>
                <a:sym typeface="Courier New"/>
              </a:rPr>
              <a:t>@react-three/drei</a:t>
            </a:r>
            <a:r>
              <a:rPr b="1" lang="ru" sz="1000">
                <a:latin typeface="Courier New"/>
                <a:ea typeface="Courier New"/>
                <a:cs typeface="Courier New"/>
                <a:sym typeface="Courier New"/>
              </a:rPr>
              <a:t> – useful helpers for react-three-fiber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b="1" lang="ru" sz="1000" u="sng">
                <a:latin typeface="Courier New"/>
                <a:ea typeface="Courier New"/>
                <a:cs typeface="Courier New"/>
                <a:sym typeface="Courier New"/>
              </a:rPr>
              <a:t>@react-three/postprocessing</a:t>
            </a:r>
            <a:r>
              <a:rPr b="1" lang="ru" sz="1000">
                <a:latin typeface="Courier New"/>
                <a:ea typeface="Courier New"/>
                <a:cs typeface="Courier New"/>
                <a:sym typeface="Courier New"/>
              </a:rPr>
              <a:t> – post-processing effects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b="1" lang="ru" sz="1000">
                <a:latin typeface="Courier New"/>
                <a:ea typeface="Courier New"/>
                <a:cs typeface="Courier New"/>
                <a:sym typeface="Courier New"/>
              </a:rPr>
              <a:t>@react-three/flex – flexbox for react-three-fiber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b="1" lang="ru" sz="1000" u="sng">
                <a:latin typeface="Courier New"/>
                <a:ea typeface="Courier New"/>
                <a:cs typeface="Courier New"/>
                <a:sym typeface="Courier New"/>
              </a:rPr>
              <a:t>@react-three/xr</a:t>
            </a:r>
            <a:r>
              <a:rPr b="1" lang="ru" sz="1000">
                <a:latin typeface="Courier New"/>
                <a:ea typeface="Courier New"/>
                <a:cs typeface="Courier New"/>
                <a:sym typeface="Courier New"/>
              </a:rPr>
              <a:t> – VR/AR controllers and events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b="1" lang="ru" sz="1000" u="sng">
                <a:latin typeface="Courier New"/>
                <a:ea typeface="Courier New"/>
                <a:cs typeface="Courier New"/>
                <a:sym typeface="Courier New"/>
              </a:rPr>
              <a:t>@react-three/cannon</a:t>
            </a:r>
            <a:r>
              <a:rPr b="1" lang="ru" sz="1000">
                <a:latin typeface="Courier New"/>
                <a:ea typeface="Courier New"/>
                <a:cs typeface="Courier New"/>
                <a:sym typeface="Courier New"/>
              </a:rPr>
              <a:t> – physics based hooks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b="1" lang="ru" sz="1000" u="sng">
                <a:latin typeface="Courier New"/>
                <a:ea typeface="Courier New"/>
                <a:cs typeface="Courier New"/>
                <a:sym typeface="Courier New"/>
              </a:rPr>
              <a:t>zustand</a:t>
            </a:r>
            <a:r>
              <a:rPr b="1" lang="ru" sz="1000">
                <a:latin typeface="Courier New"/>
                <a:ea typeface="Courier New"/>
                <a:cs typeface="Courier New"/>
                <a:sym typeface="Courier New"/>
              </a:rPr>
              <a:t> – state management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b="1" lang="ru" sz="1000">
                <a:latin typeface="Courier New"/>
                <a:ea typeface="Courier New"/>
                <a:cs typeface="Courier New"/>
                <a:sym typeface="Courier New"/>
              </a:rPr>
              <a:t>react-spring – a spring-physics-based animation library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b="1" lang="ru" sz="1000">
                <a:latin typeface="Courier New"/>
                <a:ea typeface="Courier New"/>
                <a:cs typeface="Courier New"/>
                <a:sym typeface="Courier New"/>
              </a:rPr>
              <a:t>react-use-gesture – mouse/touch gestures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b="1" lang="ru" sz="1000" u="sng">
                <a:latin typeface="Courier New"/>
                <a:ea typeface="Courier New"/>
                <a:cs typeface="Courier New"/>
                <a:sym typeface="Courier New"/>
              </a:rPr>
              <a:t>leva </a:t>
            </a:r>
            <a:r>
              <a:rPr b="1" lang="ru" sz="1000">
                <a:latin typeface="Courier New"/>
                <a:ea typeface="Courier New"/>
                <a:cs typeface="Courier New"/>
                <a:sym typeface="Courier New"/>
              </a:rPr>
              <a:t>– create GUI controls in seconds</a:t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750" y="0"/>
            <a:ext cx="3534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397900" y="3945350"/>
            <a:ext cx="407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latin typeface="Amatic SC"/>
                <a:ea typeface="Amatic SC"/>
                <a:cs typeface="Amatic SC"/>
                <a:sym typeface="Amatic SC"/>
              </a:rPr>
              <a:t>EXAMPLE</a:t>
            </a:r>
            <a:endParaRPr b="1" sz="2100">
              <a:latin typeface="Amatic SC"/>
              <a:ea typeface="Amatic SC"/>
              <a:cs typeface="Amatic SC"/>
              <a:sym typeface="Amatic SC"/>
            </a:endParaRPr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SzPts val="600"/>
              <a:buFont typeface="Amatic SC"/>
              <a:buChar char="●"/>
            </a:pPr>
            <a:r>
              <a:rPr lang="ru" sz="1800" u="sng">
                <a:solidFill>
                  <a:schemeClr val="hlink"/>
                </a:solidFill>
                <a:latin typeface="Amatic SC"/>
                <a:ea typeface="Amatic SC"/>
                <a:cs typeface="Amatic SC"/>
                <a:sym typeface="Amatic SC"/>
                <a:hlinkClick r:id="rId4"/>
              </a:rPr>
              <a:t>SHADER CUBE</a:t>
            </a:r>
            <a:endParaRPr sz="600">
              <a:latin typeface="Amatic SC"/>
              <a:ea typeface="Amatic SC"/>
              <a:cs typeface="Amatic SC"/>
              <a:sym typeface="Amatic SC"/>
            </a:endParaRPr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SzPts val="600"/>
              <a:buFont typeface="Amatic SC"/>
              <a:buChar char="●"/>
            </a:pPr>
            <a:r>
              <a:rPr lang="ru" sz="2100" u="sng">
                <a:solidFill>
                  <a:schemeClr val="hlink"/>
                </a:solidFill>
                <a:latin typeface="Amatic SC"/>
                <a:ea typeface="Amatic SC"/>
                <a:cs typeface="Amatic SC"/>
                <a:sym typeface="Amatic SC"/>
                <a:hlinkClick r:id="rId5"/>
              </a:rPr>
              <a:t>SITE FROM THE FUTURE</a:t>
            </a:r>
            <a:endParaRPr sz="6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577263" y="-401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REACT-THREE/DREI</a:t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3">
            <a:alphaModFix/>
          </a:blip>
          <a:srcRect b="9877" l="0" r="0" t="0"/>
          <a:stretch/>
        </p:blipFill>
        <p:spPr>
          <a:xfrm>
            <a:off x="5661550" y="0"/>
            <a:ext cx="34824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63" y="715525"/>
            <a:ext cx="3792175" cy="40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494100" y="4588425"/>
            <a:ext cx="407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u="sng">
                <a:solidFill>
                  <a:schemeClr val="hlink"/>
                </a:solidFill>
                <a:latin typeface="Amatic SC"/>
                <a:ea typeface="Amatic SC"/>
                <a:cs typeface="Amatic SC"/>
                <a:sym typeface="Amatic SC"/>
                <a:hlinkClick r:id="rId5"/>
              </a:rPr>
              <a:t>DOCUMENTATIONS</a:t>
            </a:r>
            <a:endParaRPr sz="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компании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ru" sz="185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Мы занимаемся разработкой высокотехнологичных порталов и интегрированных веб–систем, нацеленных на автоматизацию вашего бизнеса.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None/>
            </a:pPr>
            <a:r>
              <a:rPr lang="ru" sz="185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Наша работа – это сочетание консалтинговой экспертизы, технологических компетенций, опыта в области дизайна и проектирования интерфейсов.</a:t>
            </a:r>
            <a:endParaRPr sz="2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494100" y="403550"/>
            <a:ext cx="2473500" cy="700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простой 3D игры</a:t>
            </a:r>
            <a:endParaRPr/>
          </a:p>
        </p:txBody>
      </p:sp>
      <p:sp>
        <p:nvSpPr>
          <p:cNvPr id="222" name="Google Shape;222;p32"/>
          <p:cNvSpPr txBox="1"/>
          <p:nvPr/>
        </p:nvSpPr>
        <p:spPr>
          <a:xfrm>
            <a:off x="494100" y="4588425"/>
            <a:ext cx="407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u="sng">
                <a:solidFill>
                  <a:schemeClr val="hlink"/>
                </a:solidFill>
                <a:latin typeface="Amatic SC"/>
                <a:ea typeface="Amatic SC"/>
                <a:cs typeface="Amatic SC"/>
                <a:sym typeface="Amatic SC"/>
                <a:hlinkClick r:id="rId3"/>
              </a:rPr>
              <a:t>example</a:t>
            </a:r>
            <a:endParaRPr sz="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23" name="Google Shape;223;p32"/>
          <p:cNvPicPr preferRelativeResize="0"/>
          <p:nvPr/>
        </p:nvPicPr>
        <p:blipFill rotWithShape="1">
          <a:blip r:embed="rId4">
            <a:alphaModFix/>
          </a:blip>
          <a:srcRect b="0" l="0" r="0" t="4689"/>
          <a:stretch/>
        </p:blipFill>
        <p:spPr>
          <a:xfrm>
            <a:off x="4817325" y="0"/>
            <a:ext cx="4326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/>
        </p:nvSpPr>
        <p:spPr>
          <a:xfrm>
            <a:off x="494100" y="1864050"/>
            <a:ext cx="3707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Source Code Pro"/>
              <a:buChar char="●"/>
            </a:pPr>
            <a:r>
              <a:rPr b="1" lang="ru" sz="18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симуляция физики</a:t>
            </a:r>
            <a:endParaRPr b="1" sz="18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matic SC"/>
              <a:buChar char="●"/>
            </a:pPr>
            <a:r>
              <a:rPr b="1" lang="ru" sz="18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система перемещения в пространстве </a:t>
            </a:r>
            <a:endParaRPr b="1" sz="18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matic SC"/>
              <a:buChar char="●"/>
            </a:pPr>
            <a:r>
              <a:rPr b="1" lang="ru" sz="18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интересные решения по созданию UI</a:t>
            </a:r>
            <a:endParaRPr b="1" sz="9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Насколько сложно сделать из 3D приложения VR</a:t>
            </a:r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632" y="526350"/>
            <a:ext cx="4053167" cy="409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490250" y="266425"/>
            <a:ext cx="4919700" cy="11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@react-three/xr</a:t>
            </a:r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750" y="2380350"/>
            <a:ext cx="2730251" cy="276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750" y="0"/>
            <a:ext cx="2730250" cy="2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/>
        </p:nvSpPr>
        <p:spPr>
          <a:xfrm>
            <a:off x="629050" y="1665150"/>
            <a:ext cx="47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50" y="1704975"/>
            <a:ext cx="4200525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265500" y="569850"/>
            <a:ext cx="4045200" cy="8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/>
              <a:t>@react-three/cannon</a:t>
            </a:r>
            <a:endParaRPr sz="4400"/>
          </a:p>
        </p:txBody>
      </p:sp>
      <p:sp>
        <p:nvSpPr>
          <p:cNvPr id="245" name="Google Shape;245;p35"/>
          <p:cNvSpPr txBox="1"/>
          <p:nvPr>
            <p:ph idx="1" type="subTitle"/>
          </p:nvPr>
        </p:nvSpPr>
        <p:spPr>
          <a:xfrm>
            <a:off x="494100" y="3023900"/>
            <a:ext cx="32721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1" lang="ru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cannon-es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— это легкий и простой в использовании 3D-физический движок для Интернета. Он вдохновлен простым API three.js и основан на </a:t>
            </a:r>
            <a:r>
              <a:rPr lang="ru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ammo.js </a:t>
            </a:r>
            <a:r>
              <a:rPr lang="ru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и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физическом </a:t>
            </a:r>
            <a:r>
              <a:rPr lang="ru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движке Bullet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.</a:t>
            </a:r>
            <a:endParaRPr/>
          </a:p>
        </p:txBody>
      </p:sp>
      <p:sp>
        <p:nvSpPr>
          <p:cNvPr id="246" name="Google Shape;246;p35"/>
          <p:cNvSpPr txBox="1"/>
          <p:nvPr/>
        </p:nvSpPr>
        <p:spPr>
          <a:xfrm>
            <a:off x="494100" y="4588425"/>
            <a:ext cx="407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u="sng">
                <a:solidFill>
                  <a:schemeClr val="hlink"/>
                </a:solidFill>
                <a:latin typeface="Amatic SC"/>
                <a:ea typeface="Amatic SC"/>
                <a:cs typeface="Amatic SC"/>
                <a:sym typeface="Amatic SC"/>
                <a:hlinkClick r:id="rId6"/>
              </a:rPr>
              <a:t>example</a:t>
            </a:r>
            <a:endParaRPr sz="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1996" y="0"/>
            <a:ext cx="18763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/>
          <p:nvPr/>
        </p:nvSpPr>
        <p:spPr>
          <a:xfrm>
            <a:off x="2027800" y="1642950"/>
            <a:ext cx="296100" cy="1113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5"/>
          <p:cNvPicPr preferRelativeResize="0"/>
          <p:nvPr/>
        </p:nvPicPr>
        <p:blipFill rotWithShape="1">
          <a:blip r:embed="rId8">
            <a:alphaModFix/>
          </a:blip>
          <a:srcRect b="22498" l="0" r="0" t="0"/>
          <a:stretch/>
        </p:blipFill>
        <p:spPr>
          <a:xfrm>
            <a:off x="6448350" y="0"/>
            <a:ext cx="27951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2391450" y="584900"/>
            <a:ext cx="4361100" cy="8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ВРЕМЯ ДЕМО</a:t>
            </a:r>
            <a:endParaRPr/>
          </a:p>
        </p:txBody>
      </p:sp>
      <p:sp>
        <p:nvSpPr>
          <p:cNvPr id="255" name="Google Shape;255;p36"/>
          <p:cNvSpPr txBox="1"/>
          <p:nvPr>
            <p:ph type="title"/>
          </p:nvPr>
        </p:nvSpPr>
        <p:spPr>
          <a:xfrm>
            <a:off x="2391450" y="2121900"/>
            <a:ext cx="4361100" cy="8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</a:t>
            </a:r>
            <a:endParaRPr/>
          </a:p>
        </p:txBody>
      </p:sp>
      <p:sp>
        <p:nvSpPr>
          <p:cNvPr id="256" name="Google Shape;256;p36"/>
          <p:cNvSpPr txBox="1"/>
          <p:nvPr>
            <p:ph type="title"/>
          </p:nvPr>
        </p:nvSpPr>
        <p:spPr>
          <a:xfrm>
            <a:off x="2391450" y="3658900"/>
            <a:ext cx="4361100" cy="8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вопросиков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EXIT  VR</a:t>
            </a:r>
            <a:endParaRPr/>
          </a:p>
        </p:txBody>
      </p:sp>
      <p:sp>
        <p:nvSpPr>
          <p:cNvPr id="262" name="Google Shape;262;p37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спасибо за внимание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7249" r="29209" t="0"/>
          <a:stretch/>
        </p:blipFill>
        <p:spPr>
          <a:xfrm>
            <a:off x="0" y="-300"/>
            <a:ext cx="9144003" cy="51438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0" y="-25"/>
            <a:ext cx="36783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Автор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/>
              <a:t>Пухов Павел Павлович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/>
              <a:t>“человек с самым добрым лицом в мире”</a:t>
            </a:r>
            <a:endParaRPr b="0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265500" y="207225"/>
            <a:ext cx="4045200" cy="16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4800"/>
              <a:t>ВСЕЛЕННАЯ ТРЕУГОЛЬНИКОВ</a:t>
            </a:r>
            <a:endParaRPr sz="6100"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265500" y="2051498"/>
            <a:ext cx="40452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11 лет рисуем треугольники и закрашиваем пиксели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6" y="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510625" y="2760475"/>
            <a:ext cx="33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500" y="2866213"/>
            <a:ext cx="1275924" cy="127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4126" y="3083326"/>
            <a:ext cx="2192071" cy="9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500" y="4217962"/>
            <a:ext cx="1811099" cy="5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6525" y="3999325"/>
            <a:ext cx="2206016" cy="9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21925" y="2349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GLSL</a:t>
            </a:r>
            <a:endParaRPr/>
          </a:p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636900" y="2017750"/>
            <a:ext cx="3681900" cy="23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Graphics Library Shader Language</a:t>
            </a:r>
            <a:endParaRPr sz="12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Язык высокого уровня для </a:t>
            </a:r>
            <a:r>
              <a:rPr lang="ru" sz="12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программирования</a:t>
            </a:r>
            <a:r>
              <a:rPr lang="ru" sz="12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" sz="12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шейдеров</a:t>
            </a:r>
            <a:r>
              <a:rPr lang="ru" sz="12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</a:t>
            </a:r>
            <a:endParaRPr sz="12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2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Разработан для выполнения математики, которая обычно требуется для выполнения </a:t>
            </a:r>
            <a:r>
              <a:rPr lang="ru" sz="12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растеризации</a:t>
            </a:r>
            <a:r>
              <a:rPr lang="ru" sz="12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графики.</a:t>
            </a:r>
            <a:endParaRPr sz="20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7"/>
          <p:cNvSpPr txBox="1"/>
          <p:nvPr>
            <p:ph idx="2" type="body"/>
          </p:nvPr>
        </p:nvSpPr>
        <p:spPr>
          <a:xfrm>
            <a:off x="49247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400">
                <a:latin typeface="Amatic SC"/>
                <a:ea typeface="Amatic SC"/>
                <a:cs typeface="Amatic SC"/>
                <a:sym typeface="Amatic SC"/>
              </a:rPr>
              <a:t>СТРОГО ТИПИЗИРОВАННЫЙ</a:t>
            </a:r>
            <a:endParaRPr b="1" sz="54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400">
                <a:latin typeface="Amatic SC"/>
                <a:ea typeface="Amatic SC"/>
                <a:cs typeface="Amatic SC"/>
                <a:sym typeface="Amatic SC"/>
              </a:rPr>
              <a:t>КОМПИЛИРУЕМЫЙ</a:t>
            </a:r>
            <a:endParaRPr b="1" sz="5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86650" y="230325"/>
            <a:ext cx="4719900" cy="20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300"/>
              <a:t>Насколько хорошо вы знакомы с HTML</a:t>
            </a:r>
            <a:endParaRPr sz="530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50" y="2383725"/>
            <a:ext cx="4953000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5339650" y="0"/>
            <a:ext cx="1407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5742950" y="303425"/>
            <a:ext cx="3078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3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 MIME TYPES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5839100" y="1591150"/>
            <a:ext cx="288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Дискретные</a:t>
            </a:r>
            <a:endParaRPr sz="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6146300" y="3459850"/>
            <a:ext cx="227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Составные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9400" y="2464125"/>
            <a:ext cx="680375" cy="6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2063" y="2464125"/>
            <a:ext cx="680375" cy="6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5025" y="2464125"/>
            <a:ext cx="680375" cy="6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5597300" y="4198750"/>
            <a:ext cx="33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*много слов*</a:t>
            </a:r>
            <a:endParaRPr i="1" sz="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490250" y="341350"/>
            <a:ext cx="5618700" cy="11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WEBPACK &amp; RAW-LOADER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550" y="341350"/>
            <a:ext cx="306705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25" y="1807750"/>
            <a:ext cx="5281901" cy="65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type="title"/>
          </p:nvPr>
        </p:nvSpPr>
        <p:spPr>
          <a:xfrm>
            <a:off x="523625" y="2794922"/>
            <a:ext cx="18126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webGL-utils</a:t>
            </a:r>
            <a:endParaRPr sz="3600"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623" y="3335873"/>
            <a:ext cx="5858075" cy="17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/>
          <p:nvPr/>
        </p:nvSpPr>
        <p:spPr>
          <a:xfrm>
            <a:off x="100" y="2665275"/>
            <a:ext cx="9144000" cy="7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VERTEX SHADER</a:t>
            </a:r>
            <a:endParaRPr sz="3600"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877450" y="1260825"/>
            <a:ext cx="3981900" cy="30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       ВЕРШИННЫЕ ШЕЙДЕРЫ</a:t>
            </a:r>
            <a:endParaRPr b="1" sz="16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    = </a:t>
            </a:r>
            <a:endParaRPr b="1" sz="16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    ПРОГРАММЫ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выполняются на прямую на видеочипах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производят математические операции с вершинами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T&amp;L (</a:t>
            </a:r>
            <a:r>
              <a:rPr lang="ru" sz="1600"/>
              <a:t>transform</a:t>
            </a:r>
            <a:r>
              <a:rPr lang="ru" sz="1600"/>
              <a:t> and light</a:t>
            </a:r>
            <a:r>
              <a:rPr lang="ru" sz="1600"/>
              <a:t>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Texture coordinate UV</a:t>
            </a:r>
            <a:endParaRPr sz="1600"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963" y="296900"/>
            <a:ext cx="2202475" cy="1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816250" y="1952400"/>
            <a:ext cx="287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мы просто точки в пространстве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100" y="2365975"/>
            <a:ext cx="2022999" cy="202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1153450" y="4388975"/>
            <a:ext cx="2202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а мы кое что сложнее</a:t>
            </a:r>
            <a:r>
              <a:rPr lang="ru" sz="20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…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4196400" y="0"/>
            <a:ext cx="1776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66650" y="430125"/>
            <a:ext cx="3981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PIXELS</a:t>
            </a:r>
            <a:r>
              <a:rPr lang="ru" sz="3600"/>
              <a:t> SHADER</a:t>
            </a:r>
            <a:endParaRPr sz="3600"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466650" y="1216425"/>
            <a:ext cx="3981900" cy="3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       ФРАГМЕНТНЫЕ ШЕЙДЕРЫ</a:t>
            </a:r>
            <a:endParaRPr b="1" sz="16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    = </a:t>
            </a:r>
            <a:endParaRPr b="1" sz="16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    ПРОГРАММЫ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выполняются на прямую на видеочипах</a:t>
            </a:r>
            <a:r>
              <a:rPr lang="ru" sz="1600"/>
              <a:t> во время растеризации для каждого пикселя изображения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производят выборку из текстур и\или математические операции над цветом и значением глубины (Z-buffer) пикселей</a:t>
            </a:r>
            <a:endParaRPr sz="1600"/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-6389" l="0" r="0" t="6390"/>
          <a:stretch/>
        </p:blipFill>
        <p:spPr>
          <a:xfrm>
            <a:off x="4917675" y="-129000"/>
            <a:ext cx="4266639" cy="27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7000" y="2032550"/>
            <a:ext cx="2727351" cy="272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/>
          <p:nvPr/>
        </p:nvSpPr>
        <p:spPr>
          <a:xfrm>
            <a:off x="4529425" y="0"/>
            <a:ext cx="1776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